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lexandria Semi Bold" pitchFamily="2" charset="-78"/>
      <p:regular r:id="rId15"/>
    </p:embeddedFont>
    <p:embeddedFont>
      <p:font typeface="Sora Light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56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4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80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54749"/>
            <a:ext cx="7627382" cy="71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 err="1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Catégorisation</a:t>
            </a: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de texte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0508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11171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31603" y="5111710"/>
            <a:ext cx="4307661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Par Alain </a:t>
            </a:r>
            <a:r>
              <a:rPr lang="en-US" sz="2100" b="1" dirty="0" err="1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Nyeck</a:t>
            </a:r>
            <a:r>
              <a:rPr lang="en-US" sz="21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 &amp; Folly Tata AYEBOUA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0394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Compétences Acquises et Conclusion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85428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3612475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Traitement Textuel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4454843"/>
            <a:ext cx="23257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Traitement et prétraitement des données textuelles.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998" y="2854285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8998" y="3612475"/>
            <a:ext cx="232588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8998" y="4454843"/>
            <a:ext cx="23258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Techniques avancées de Feature Engineering.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805" y="2854285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9805" y="3612475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Modèles de Classification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9805" y="4454843"/>
            <a:ext cx="23257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Application et comparaison de plusieurs modèles de classification.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58309" y="608540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Utilisation de méthodes d'équilibrage des classes (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UnderSampling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). Optimisation et sélection des caractéristiques les plus pertinentes. Interprétation et comparaison des performances des modèles.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291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766780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L'analyse a mis en évidence les performances de plusieurs algorithmes de classification pour le traitement de données textuelles. La catégorisation de texte a permis de mettre en lumière les aspects importants des données, fournissant ainsi des informations précieuses pour la prise de décision.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2257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Merci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Merci pour votre attention. Questions?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214" y="445651"/>
            <a:ext cx="4265533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Agenda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303770" y="1302901"/>
            <a:ext cx="22860" cy="6483310"/>
          </a:xfrm>
          <a:prstGeom prst="roundRect">
            <a:avLst>
              <a:gd name="adj" fmla="val 297806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69465" y="1656040"/>
            <a:ext cx="486251" cy="22860"/>
          </a:xfrm>
          <a:prstGeom prst="roundRect">
            <a:avLst>
              <a:gd name="adj" fmla="val 297806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32856" y="1485186"/>
            <a:ext cx="364688" cy="364688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87208" y="1507569"/>
            <a:ext cx="25586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372094" y="1464945"/>
            <a:ext cx="213276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67214" y="1828562"/>
            <a:ext cx="593764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Définition du Feature Engineering textuel.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474684" y="2466380"/>
            <a:ext cx="486251" cy="22860"/>
          </a:xfrm>
          <a:prstGeom prst="roundRect">
            <a:avLst>
              <a:gd name="adj" fmla="val 297806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32856" y="2295525"/>
            <a:ext cx="364688" cy="364688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87208" y="2317909"/>
            <a:ext cx="25586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125539" y="2275284"/>
            <a:ext cx="213276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Lecture de la Data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125539" y="2638901"/>
            <a:ext cx="593764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Préparer et analyser les données textuelles.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6669465" y="3195757"/>
            <a:ext cx="486251" cy="22860"/>
          </a:xfrm>
          <a:prstGeom prst="roundRect">
            <a:avLst>
              <a:gd name="adj" fmla="val 297806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132856" y="3024902"/>
            <a:ext cx="364688" cy="364688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87208" y="3047286"/>
            <a:ext cx="25586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372094" y="3004661"/>
            <a:ext cx="213276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Prédicteurs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567214" y="3368278"/>
            <a:ext cx="593764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Identifier les prédicteurs clés pour la catégorisation.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474684" y="3925133"/>
            <a:ext cx="486251" cy="22860"/>
          </a:xfrm>
          <a:prstGeom prst="roundRect">
            <a:avLst>
              <a:gd name="adj" fmla="val 297806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132856" y="3754279"/>
            <a:ext cx="364688" cy="364688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87208" y="3776663"/>
            <a:ext cx="25586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125539" y="3734038"/>
            <a:ext cx="213276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Techniques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125539" y="4097655"/>
            <a:ext cx="593764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Nettoyage, transformation et extraction de caractéristiques.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6669465" y="4654510"/>
            <a:ext cx="486251" cy="22860"/>
          </a:xfrm>
          <a:prstGeom prst="roundRect">
            <a:avLst>
              <a:gd name="adj" fmla="val 297806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132856" y="4483656"/>
            <a:ext cx="364688" cy="364688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87208" y="4506039"/>
            <a:ext cx="25586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4372094" y="4463415"/>
            <a:ext cx="213276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Algorithmes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567214" y="4827032"/>
            <a:ext cx="593764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Choisir les algorithmes de classification adaptés.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7474684" y="5383887"/>
            <a:ext cx="486251" cy="22860"/>
          </a:xfrm>
          <a:prstGeom prst="roundRect">
            <a:avLst>
              <a:gd name="adj" fmla="val 297806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7132856" y="5213033"/>
            <a:ext cx="364688" cy="364688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187208" y="5235416"/>
            <a:ext cx="25586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6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8125539" y="5192792"/>
            <a:ext cx="213276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Résultats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125539" y="5556409"/>
            <a:ext cx="593764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Evaluer les performances des modèles.</a:t>
            </a:r>
            <a:endParaRPr lang="en-US" sz="1250" dirty="0"/>
          </a:p>
        </p:txBody>
      </p:sp>
      <p:sp>
        <p:nvSpPr>
          <p:cNvPr id="34" name="Shape 32"/>
          <p:cNvSpPr/>
          <p:nvPr/>
        </p:nvSpPr>
        <p:spPr>
          <a:xfrm>
            <a:off x="6669465" y="6113264"/>
            <a:ext cx="486251" cy="22860"/>
          </a:xfrm>
          <a:prstGeom prst="roundRect">
            <a:avLst>
              <a:gd name="adj" fmla="val 297806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132856" y="5942409"/>
            <a:ext cx="364688" cy="364688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187208" y="5964793"/>
            <a:ext cx="25586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</a:t>
            </a:r>
            <a:endParaRPr lang="en-US" sz="2000" dirty="0"/>
          </a:p>
        </p:txBody>
      </p:sp>
      <p:sp>
        <p:nvSpPr>
          <p:cNvPr id="37" name="Text 35"/>
          <p:cNvSpPr/>
          <p:nvPr/>
        </p:nvSpPr>
        <p:spPr>
          <a:xfrm>
            <a:off x="4372094" y="5922169"/>
            <a:ext cx="213276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Difficultés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567214" y="6285786"/>
            <a:ext cx="593764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Identifier les défis et solutions rencontrés.</a:t>
            </a:r>
            <a:endParaRPr lang="en-US" sz="1250" dirty="0"/>
          </a:p>
        </p:txBody>
      </p:sp>
      <p:sp>
        <p:nvSpPr>
          <p:cNvPr id="39" name="Shape 37"/>
          <p:cNvSpPr/>
          <p:nvPr/>
        </p:nvSpPr>
        <p:spPr>
          <a:xfrm>
            <a:off x="7474684" y="6842641"/>
            <a:ext cx="486251" cy="22860"/>
          </a:xfrm>
          <a:prstGeom prst="roundRect">
            <a:avLst>
              <a:gd name="adj" fmla="val 297806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7132856" y="6671786"/>
            <a:ext cx="364688" cy="364688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187208" y="6694170"/>
            <a:ext cx="25586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8</a:t>
            </a:r>
            <a:endParaRPr lang="en-US" sz="2000" dirty="0"/>
          </a:p>
        </p:txBody>
      </p:sp>
      <p:sp>
        <p:nvSpPr>
          <p:cNvPr id="42" name="Text 40"/>
          <p:cNvSpPr/>
          <p:nvPr/>
        </p:nvSpPr>
        <p:spPr>
          <a:xfrm>
            <a:off x="8125539" y="6651546"/>
            <a:ext cx="2132767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Compétences</a:t>
            </a:r>
            <a:endParaRPr lang="en-US" sz="1650" dirty="0"/>
          </a:p>
        </p:txBody>
      </p:sp>
      <p:sp>
        <p:nvSpPr>
          <p:cNvPr id="43" name="Text 41"/>
          <p:cNvSpPr/>
          <p:nvPr/>
        </p:nvSpPr>
        <p:spPr>
          <a:xfrm>
            <a:off x="8125539" y="7015163"/>
            <a:ext cx="593764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Mettre en avant les compétences acquises et les conclusions.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606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29826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Ce projet explore le Feature Engineering appliqué à des données textuelles, visant à améliorer la classification de texte. L'étude utilise des articles sportifs classés en football, rugby, tennis, athlétisme et cricket.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92883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L'approche comprend l'exploration des données, le nettoyage, la transformation, l'utilisation de prédicteurs et l'évaluation des modèles.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41790"/>
            <a:ext cx="103336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Lecture et Préparation des Données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95995"/>
            <a:ext cx="29202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Source des Données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68804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Les données proviennent du répertoire bbcsport, contenant des articles classés par catégorie. Chaque fichier est extrait et stocké avec sa catégorie.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195995"/>
            <a:ext cx="35056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Structure du DataFrame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376880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 DataFrame df est construit avec les colonnes Texte (contenu de l'article) et Catégorie (étiquette associée).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195995"/>
            <a:ext cx="29482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Statistiques Initiales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3768803"/>
            <a:ext cx="4018359" cy="173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Nombre total d'observations : 737.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Nombre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doublons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: 10</a:t>
            </a:r>
            <a:b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</a:b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Nombre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catégories uniques : 5 (football, rugby, tennis, athlétisme, cricket).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940981"/>
            <a:ext cx="13266610" cy="45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 jeu de données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est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rééquilibré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 262 à 149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échantillons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pour la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catégorie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‘Football’ </a:t>
            </a:r>
            <a:r>
              <a:rPr lang="en-US" sz="1700" dirty="0"/>
              <a:t> 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grâce à la technique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Undersampling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8385" y="649486"/>
            <a:ext cx="7860030" cy="1206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Prédicteurs Utilisés pour l'Analyse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28385" y="2337435"/>
            <a:ext cx="412671" cy="412671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189940" y="2362795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24412" y="2337435"/>
            <a:ext cx="3242310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Caractéristiques Structurelles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724412" y="3050619"/>
            <a:ext cx="3242310" cy="1173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Nombre de caractères, mots, phrases. Longueur moyenne des mots et phrases. Nombre de mots courts et longs.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150078" y="2337435"/>
            <a:ext cx="412671" cy="412671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11633" y="2362795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0746105" y="2337435"/>
            <a:ext cx="3242310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Caractéristiques Linguistiques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746105" y="3050619"/>
            <a:ext cx="3242310" cy="146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Nombre de verbes, noms, chiffres, mots uniques. Richesse lexicale (rapport mots uniques/mots totaux). Nombre de mots-clés spécifiques au sport.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28385" y="4907756"/>
            <a:ext cx="412671" cy="412671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189940" y="4933117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724412" y="4907756"/>
            <a:ext cx="465224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Extraction par TF-IDF et Bag-of-Words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724412" y="5319355"/>
            <a:ext cx="7264003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TF-IDF (Term Frequency - Inverse Document Frequency) : pondération des mots en fonction de leur importance. Bag-of-Words : simple comptage des occurrences des mots.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28385" y="6406158"/>
            <a:ext cx="7860030" cy="1173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Word Embeddings (Word2Vec) : Transformation des textes en vecteurs basés sur les contextes des mots. Sélection de caractéristiques avec Random Forest : Extraction des 20 caractéristiques les plus importantes. Exemple : "wicket", "sprint", "goal", "match", "innings".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086" y="542211"/>
            <a:ext cx="7763828" cy="129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Techniques de Nettoyage et Transformation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6" y="2135029"/>
            <a:ext cx="985838" cy="11830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1675" y="2332196"/>
            <a:ext cx="259437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Mise en Minuscules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71675" y="2774633"/>
            <a:ext cx="648223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Uniformisation du texte pour faciliter l'analyse.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86" y="3318034"/>
            <a:ext cx="985838" cy="11830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1675" y="3515201"/>
            <a:ext cx="402955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Suppression de la Ponctuation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71675" y="3957638"/>
            <a:ext cx="648223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Élimination des caractères non alphanumériques.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86" y="4501039"/>
            <a:ext cx="985838" cy="11830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1675" y="4698206"/>
            <a:ext cx="325421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Suppression des Chiffres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71675" y="5140643"/>
            <a:ext cx="648223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Élimination des nombres non pertinents.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86" y="5684044"/>
            <a:ext cx="985838" cy="14675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1675" y="5881211"/>
            <a:ext cx="574631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Tokenization et Suppression des Stopwords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71675" y="6323648"/>
            <a:ext cx="648223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Séparation des mots et suppression des termes fréquents mais peu informatifs (ex. "the", "and", "of").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90086" y="7373422"/>
            <a:ext cx="776382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Lemmatisation : réduction des mots à leur forme de base.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5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182" y="3020497"/>
            <a:ext cx="9822418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Algorithmes de Classification Utilisés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93182" y="3969067"/>
            <a:ext cx="6523077" cy="1172766"/>
          </a:xfrm>
          <a:prstGeom prst="roundRect">
            <a:avLst>
              <a:gd name="adj" fmla="val 709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98803" y="4174688"/>
            <a:ext cx="2905482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Régression Logistique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898803" y="4619268"/>
            <a:ext cx="6111835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Modèle linéaire pour la classification binaire et multiclasse.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260" y="3969067"/>
            <a:ext cx="6523077" cy="1172766"/>
          </a:xfrm>
          <a:prstGeom prst="roundRect">
            <a:avLst>
              <a:gd name="adj" fmla="val 709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19881" y="4174688"/>
            <a:ext cx="260615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Random Forest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19881" y="4619268"/>
            <a:ext cx="6111835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Ensemble d'arbres de décision pour améliorer la précision.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3182" y="5339834"/>
            <a:ext cx="6523077" cy="1489710"/>
          </a:xfrm>
          <a:prstGeom prst="roundRect">
            <a:avLst>
              <a:gd name="adj" fmla="val 558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98803" y="5545455"/>
            <a:ext cx="404753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SVM (Support Vector Machine)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98803" y="5990034"/>
            <a:ext cx="6111835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Algorithme de classification basé sur la recherche de marges maximales.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260" y="5339834"/>
            <a:ext cx="6523077" cy="1489710"/>
          </a:xfrm>
          <a:prstGeom prst="roundRect">
            <a:avLst>
              <a:gd name="adj" fmla="val 558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19881" y="5545455"/>
            <a:ext cx="359092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KNN (K-Nearest Neighbors)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619881" y="5990034"/>
            <a:ext cx="6111835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Classification basée sur la similarité des voisins les plus proches.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3182" y="7052310"/>
            <a:ext cx="1324403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Chaque modèle a été testé sur plusieurs techniques d’extraction : TF-IDF, Bag-of-Words, Word Embeddings, Prédicteurs de base, Prédicteurs sélectionnés.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073" y="455771"/>
            <a:ext cx="8696206" cy="545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Résultats et Performances des Modèles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14" y="1332309"/>
            <a:ext cx="10304383" cy="527304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176933" y="6605349"/>
            <a:ext cx="165735" cy="165735"/>
          </a:xfrm>
          <a:prstGeom prst="roundRect">
            <a:avLst>
              <a:gd name="adj" fmla="val 11034"/>
            </a:avLst>
          </a:prstGeom>
          <a:solidFill>
            <a:srgbClr val="0D173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03628" y="6605349"/>
            <a:ext cx="1638181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Logistic Regression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3680817" y="6605349"/>
            <a:ext cx="165735" cy="165735"/>
          </a:xfrm>
          <a:prstGeom prst="roundRect">
            <a:avLst>
              <a:gd name="adj" fmla="val 11034"/>
            </a:avLst>
          </a:prstGeom>
          <a:solidFill>
            <a:srgbClr val="192C7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907512" y="6605349"/>
            <a:ext cx="1261824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Random Forest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735961" y="6605349"/>
            <a:ext cx="165735" cy="165735"/>
          </a:xfrm>
          <a:prstGeom prst="roundRect">
            <a:avLst>
              <a:gd name="adj" fmla="val 11034"/>
            </a:avLst>
          </a:prstGeom>
          <a:solidFill>
            <a:srgbClr val="2540A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962656" y="6605349"/>
            <a:ext cx="379928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SVM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8422600" y="6605349"/>
            <a:ext cx="165735" cy="165735"/>
          </a:xfrm>
          <a:prstGeom prst="roundRect">
            <a:avLst>
              <a:gd name="adj" fmla="val 11034"/>
            </a:avLst>
          </a:prstGeom>
          <a:solidFill>
            <a:srgbClr val="415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649295" y="6605349"/>
            <a:ext cx="387548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KNN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80073" y="7289125"/>
            <a:ext cx="13470255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Random Forest et Régression Logistique sont les modèles les plus performants. TF-IDF et Bag-of-Words donnent les meilleurs résultats. Word Embeddings a des performances plus faibles sur certains modèles. KNN est moins performant que les autres algorithmes.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62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2802374"/>
            <a:ext cx="8784312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Difficultés Rencontrées et Solutions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682127"/>
            <a:ext cx="22860" cy="4041219"/>
          </a:xfrm>
          <a:prstGeom prst="roundRect">
            <a:avLst>
              <a:gd name="adj" fmla="val 337519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580406" y="4083844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108567" y="3888700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170122" y="3914001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390186" y="3865721"/>
            <a:ext cx="300656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Déséquilibre des Classes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2938" y="4277916"/>
            <a:ext cx="5753814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Nécessité</a:t>
            </a: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faire du </a:t>
            </a:r>
            <a:r>
              <a:rPr lang="en-US" sz="14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rééquilibrage</a:t>
            </a: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des données.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8973" y="5002173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08567" y="4807029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170122" y="4832330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233648" y="4784050"/>
            <a:ext cx="31767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Performance des Modèles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33648" y="5196245"/>
            <a:ext cx="5753814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Ajustement des hyperparamètres pour éviter l'overfitting et améliorer la généralisation.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80406" y="5828705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108567" y="5633561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170122" y="5658862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689741" y="5610582"/>
            <a:ext cx="370701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Complexité Computationnelle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2938" y="6022777"/>
            <a:ext cx="5753814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Certaines méthodes (ex. Word2Vec) sont plus coûteuses en temps de calcul.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8973" y="6655356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BBC2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108567" y="6460212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7170122" y="6485513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8233648" y="6437233"/>
            <a:ext cx="369998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Sélection des Caractéristiques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8233648" y="6849428"/>
            <a:ext cx="5753814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Optimisation du choix des prédicteurs pour améliorer l'efficacité et la pertinence.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798</Words>
  <Application>Microsoft Macintosh PowerPoint</Application>
  <PresentationFormat>Custom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Sora Light</vt:lpstr>
      <vt:lpstr>Arial</vt:lpstr>
      <vt:lpstr>Alexandria Semi Bold</vt:lpstr>
      <vt:lpstr>Sora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Ayeboua, Folly Tata</cp:lastModifiedBy>
  <cp:revision>3</cp:revision>
  <dcterms:created xsi:type="dcterms:W3CDTF">2025-03-10T05:00:39Z</dcterms:created>
  <dcterms:modified xsi:type="dcterms:W3CDTF">2025-03-11T01:45:49Z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615819-ba40-4aaf-a034-39fd1d37cddf_Enabled">
    <vt:lpwstr>true</vt:lpwstr>
  </property>
  <property fmtid="{D5CDD505-2E9C-101B-9397-08002B2CF9AE}" pid="3" name="MSIP_Label_6b615819-ba40-4aaf-a034-39fd1d37cddf_SetDate">
    <vt:lpwstr>2025-03-10T05:03:15Z</vt:lpwstr>
  </property>
  <property fmtid="{D5CDD505-2E9C-101B-9397-08002B2CF9AE}" pid="4" name="MSIP_Label_6b615819-ba40-4aaf-a034-39fd1d37cddf_Method">
    <vt:lpwstr>Standard</vt:lpwstr>
  </property>
  <property fmtid="{D5CDD505-2E9C-101B-9397-08002B2CF9AE}" pid="5" name="MSIP_Label_6b615819-ba40-4aaf-a034-39fd1d37cddf_Name">
    <vt:lpwstr>defa4170-0d19-0005-0004-bc88714345d2</vt:lpwstr>
  </property>
  <property fmtid="{D5CDD505-2E9C-101B-9397-08002B2CF9AE}" pid="6" name="MSIP_Label_6b615819-ba40-4aaf-a034-39fd1d37cddf_SiteId">
    <vt:lpwstr>f9182dd7-4234-41fb-9e9c-dd20d493b548</vt:lpwstr>
  </property>
  <property fmtid="{D5CDD505-2E9C-101B-9397-08002B2CF9AE}" pid="7" name="MSIP_Label_6b615819-ba40-4aaf-a034-39fd1d37cddf_ActionId">
    <vt:lpwstr>23cad853-f3c1-47e8-a961-f7c2e3a46ea0</vt:lpwstr>
  </property>
  <property fmtid="{D5CDD505-2E9C-101B-9397-08002B2CF9AE}" pid="8" name="MSIP_Label_6b615819-ba40-4aaf-a034-39fd1d37cddf_ContentBits">
    <vt:lpwstr>0</vt:lpwstr>
  </property>
  <property fmtid="{D5CDD505-2E9C-101B-9397-08002B2CF9AE}" pid="9" name="MSIP_Label_6b615819-ba40-4aaf-a034-39fd1d37cddf_Tag">
    <vt:lpwstr>50, 3, 0, 1</vt:lpwstr>
  </property>
</Properties>
</file>